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7315200" cy="9601200"/>
  <p:defaultTextStyle>
    <a:defPPr>
      <a:defRPr lang="fr-FR"/>
    </a:defPPr>
    <a:lvl1pPr marL="0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56D"/>
    <a:srgbClr val="D248A9"/>
    <a:srgbClr val="EC709F"/>
    <a:srgbClr val="4BACC6"/>
    <a:srgbClr val="434C55"/>
    <a:srgbClr val="0F9B9E"/>
    <a:srgbClr val="E6E6E6"/>
    <a:srgbClr val="C67E2A"/>
    <a:srgbClr val="EDAB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46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60E9244-D9A2-4948-A8B9-545C195C42FF}" type="datetimeFigureOut">
              <a:rPr lang="ar-MA" smtClean="0"/>
              <a:t>01-01-1444</a:t>
            </a:fld>
            <a:endParaRPr lang="ar-M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M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D016160-EAAB-42DA-81FB-BDD86292C248}" type="slidenum">
              <a:rPr lang="ar-MA" smtClean="0"/>
              <a:t>‹#›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30399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3077283"/>
            <a:ext cx="5829300" cy="212336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1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8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0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419" y="619126"/>
            <a:ext cx="1276350" cy="131736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369" y="619126"/>
            <a:ext cx="3714750" cy="131736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73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3422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8"/>
          </a:xfrm>
        </p:spPr>
        <p:txBody>
          <a:bodyPr anchor="b"/>
          <a:lstStyle>
            <a:lvl1pPr marL="0" indent="0">
              <a:buNone/>
              <a:defRPr sz="1711">
                <a:solidFill>
                  <a:schemeClr val="tx1">
                    <a:tint val="75000"/>
                  </a:schemeClr>
                </a:solidFill>
              </a:defRPr>
            </a:lvl1pPr>
            <a:lvl2pPr marL="39113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2pPr>
            <a:lvl3pPr marL="782269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3pPr>
            <a:lvl4pPr marL="1173404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45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567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680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379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2907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99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369" y="3602391"/>
            <a:ext cx="2495550" cy="10190338"/>
          </a:xfrm>
        </p:spPr>
        <p:txBody>
          <a:bodyPr/>
          <a:lstStyle>
            <a:lvl1pPr>
              <a:defRPr sz="2395"/>
            </a:lvl1pPr>
            <a:lvl2pPr>
              <a:defRPr sz="2053"/>
            </a:lvl2pPr>
            <a:lvl3pPr>
              <a:defRPr sz="1711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3219" y="3602391"/>
            <a:ext cx="2495550" cy="10190338"/>
          </a:xfrm>
        </p:spPr>
        <p:txBody>
          <a:bodyPr/>
          <a:lstStyle>
            <a:lvl1pPr>
              <a:defRPr sz="2395"/>
            </a:lvl1pPr>
            <a:lvl2pPr>
              <a:defRPr sz="2053"/>
            </a:lvl2pPr>
            <a:lvl3pPr>
              <a:defRPr sz="1711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7"/>
            <a:ext cx="3031331" cy="5707416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1711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2" cy="8454496"/>
          </a:xfrm>
        </p:spPr>
        <p:txBody>
          <a:bodyPr/>
          <a:lstStyle>
            <a:lvl1pPr>
              <a:defRPr sz="2738"/>
            </a:lvl1pPr>
            <a:lvl2pPr>
              <a:defRPr sz="2395"/>
            </a:lvl2pPr>
            <a:lvl3pPr>
              <a:defRPr sz="2053"/>
            </a:lvl3pPr>
            <a:lvl4pPr>
              <a:defRPr sz="1711"/>
            </a:lvl4pPr>
            <a:lvl5pPr>
              <a:defRPr sz="1711"/>
            </a:lvl5pPr>
            <a:lvl6pPr>
              <a:defRPr sz="1711"/>
            </a:lvl6pPr>
            <a:lvl7pPr>
              <a:defRPr sz="1711"/>
            </a:lvl7pPr>
            <a:lvl8pPr>
              <a:defRPr sz="1711"/>
            </a:lvl8pPr>
            <a:lvl9pPr>
              <a:defRPr sz="171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3"/>
            <a:ext cx="2256235" cy="6775980"/>
          </a:xfrm>
        </p:spPr>
        <p:txBody>
          <a:bodyPr/>
          <a:lstStyle>
            <a:lvl1pPr marL="0" indent="0">
              <a:buNone/>
              <a:defRPr sz="1198"/>
            </a:lvl1pPr>
            <a:lvl2pPr marL="391135" indent="0">
              <a:buNone/>
              <a:defRPr sz="1027"/>
            </a:lvl2pPr>
            <a:lvl3pPr marL="782269" indent="0">
              <a:buNone/>
              <a:defRPr sz="856"/>
            </a:lvl3pPr>
            <a:lvl4pPr marL="1173404" indent="0">
              <a:buNone/>
              <a:defRPr sz="770"/>
            </a:lvl4pPr>
            <a:lvl5pPr marL="1564538" indent="0">
              <a:buNone/>
              <a:defRPr sz="770"/>
            </a:lvl5pPr>
            <a:lvl6pPr marL="1955673" indent="0">
              <a:buNone/>
              <a:defRPr sz="770"/>
            </a:lvl6pPr>
            <a:lvl7pPr marL="2346808" indent="0">
              <a:buNone/>
              <a:defRPr sz="770"/>
            </a:lvl7pPr>
            <a:lvl8pPr marL="2737942" indent="0">
              <a:buNone/>
              <a:defRPr sz="770"/>
            </a:lvl8pPr>
            <a:lvl9pPr marL="3129077" indent="0">
              <a:buNone/>
              <a:defRPr sz="7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1711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738"/>
            </a:lvl1pPr>
            <a:lvl2pPr marL="391135" indent="0">
              <a:buNone/>
              <a:defRPr sz="2395"/>
            </a:lvl2pPr>
            <a:lvl3pPr marL="782269" indent="0">
              <a:buNone/>
              <a:defRPr sz="2053"/>
            </a:lvl3pPr>
            <a:lvl4pPr marL="1173404" indent="0">
              <a:buNone/>
              <a:defRPr sz="1711"/>
            </a:lvl4pPr>
            <a:lvl5pPr marL="1564538" indent="0">
              <a:buNone/>
              <a:defRPr sz="1711"/>
            </a:lvl5pPr>
            <a:lvl6pPr marL="1955673" indent="0">
              <a:buNone/>
              <a:defRPr sz="1711"/>
            </a:lvl6pPr>
            <a:lvl7pPr marL="2346808" indent="0">
              <a:buNone/>
              <a:defRPr sz="1711"/>
            </a:lvl7pPr>
            <a:lvl8pPr marL="2737942" indent="0">
              <a:buNone/>
              <a:defRPr sz="1711"/>
            </a:lvl8pPr>
            <a:lvl9pPr marL="3129077" indent="0">
              <a:buNone/>
              <a:defRPr sz="1711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198"/>
            </a:lvl1pPr>
            <a:lvl2pPr marL="391135" indent="0">
              <a:buNone/>
              <a:defRPr sz="1027"/>
            </a:lvl2pPr>
            <a:lvl3pPr marL="782269" indent="0">
              <a:buNone/>
              <a:defRPr sz="856"/>
            </a:lvl3pPr>
            <a:lvl4pPr marL="1173404" indent="0">
              <a:buNone/>
              <a:defRPr sz="770"/>
            </a:lvl4pPr>
            <a:lvl5pPr marL="1564538" indent="0">
              <a:buNone/>
              <a:defRPr sz="770"/>
            </a:lvl5pPr>
            <a:lvl6pPr marL="1955673" indent="0">
              <a:buNone/>
              <a:defRPr sz="770"/>
            </a:lvl6pPr>
            <a:lvl7pPr marL="2346808" indent="0">
              <a:buNone/>
              <a:defRPr sz="770"/>
            </a:lvl7pPr>
            <a:lvl8pPr marL="2737942" indent="0">
              <a:buNone/>
              <a:defRPr sz="770"/>
            </a:lvl8pPr>
            <a:lvl9pPr marL="3129077" indent="0">
              <a:buNone/>
              <a:defRPr sz="7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1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A27C-E2F9-C140-AA96-063441F5E1DC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1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4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1135" rtl="0" eaLnBrk="1" latinLnBrk="0" hangingPunct="1">
        <a:spcBef>
          <a:spcPct val="0"/>
        </a:spcBef>
        <a:buNone/>
        <a:defRPr sz="37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351" indent="-293351" algn="l" defTabSz="391135" rtl="0" eaLnBrk="1" latinLnBrk="0" hangingPunct="1">
        <a:spcBef>
          <a:spcPct val="20000"/>
        </a:spcBef>
        <a:buFont typeface="Arial"/>
        <a:buChar char="•"/>
        <a:defRPr sz="2738" kern="1200">
          <a:solidFill>
            <a:schemeClr val="tx1"/>
          </a:solidFill>
          <a:latin typeface="+mn-lt"/>
          <a:ea typeface="+mn-ea"/>
          <a:cs typeface="+mn-cs"/>
        </a:defRPr>
      </a:lvl1pPr>
      <a:lvl2pPr marL="635594" indent="-244459" algn="l" defTabSz="391135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837" indent="-195567" algn="l" defTabSz="391135" rtl="0" eaLnBrk="1" latinLnBrk="0" hangingPunct="1">
        <a:spcBef>
          <a:spcPct val="20000"/>
        </a:spcBef>
        <a:buFont typeface="Arial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368971" indent="-195567" algn="l" defTabSz="391135" rtl="0" eaLnBrk="1" latinLnBrk="0" hangingPunct="1">
        <a:spcBef>
          <a:spcPct val="20000"/>
        </a:spcBef>
        <a:buFont typeface="Arial"/>
        <a:buChar char="–"/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760106" indent="-195567" algn="l" defTabSz="391135" rtl="0" eaLnBrk="1" latinLnBrk="0" hangingPunct="1">
        <a:spcBef>
          <a:spcPct val="20000"/>
        </a:spcBef>
        <a:buFont typeface="Arial"/>
        <a:buChar char="»"/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51240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42375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33510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324644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6E6485BC-7ADD-41C4-9C58-819F48D9E03E}"/>
              </a:ext>
            </a:extLst>
          </p:cNvPr>
          <p:cNvSpPr/>
          <p:nvPr/>
        </p:nvSpPr>
        <p:spPr>
          <a:xfrm>
            <a:off x="517163" y="1805509"/>
            <a:ext cx="307976" cy="307976"/>
          </a:xfrm>
          <a:prstGeom prst="ellipse">
            <a:avLst/>
          </a:prstGeom>
          <a:solidFill>
            <a:srgbClr val="434C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1F2B92E-26A2-464C-BC75-BBDBF40ABBF8}"/>
              </a:ext>
            </a:extLst>
          </p:cNvPr>
          <p:cNvSpPr/>
          <p:nvPr/>
        </p:nvSpPr>
        <p:spPr>
          <a:xfrm>
            <a:off x="512627" y="766155"/>
            <a:ext cx="307976" cy="307976"/>
          </a:xfrm>
          <a:prstGeom prst="ellipse">
            <a:avLst/>
          </a:prstGeom>
          <a:solidFill>
            <a:srgbClr val="434C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9D1AD9D-078B-4E7C-ACD3-9AB58BDD087F}"/>
              </a:ext>
            </a:extLst>
          </p:cNvPr>
          <p:cNvSpPr/>
          <p:nvPr/>
        </p:nvSpPr>
        <p:spPr>
          <a:xfrm>
            <a:off x="512627" y="1114939"/>
            <a:ext cx="307976" cy="307976"/>
          </a:xfrm>
          <a:prstGeom prst="ellipse">
            <a:avLst/>
          </a:prstGeom>
          <a:solidFill>
            <a:srgbClr val="434C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CDAF7E-D5E9-463E-836C-94B21D2AF353}"/>
              </a:ext>
            </a:extLst>
          </p:cNvPr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411" y="1862847"/>
            <a:ext cx="153988" cy="15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06DEDF3-247F-43C9-864A-2844EEFE65D6}"/>
              </a:ext>
            </a:extLst>
          </p:cNvPr>
          <p:cNvPicPr/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402" y="839790"/>
            <a:ext cx="154426" cy="15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939A1F-B151-4FA0-8610-FA657EE53204}"/>
              </a:ext>
            </a:extLst>
          </p:cNvPr>
          <p:cNvPicPr/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530" y="1182506"/>
            <a:ext cx="163285" cy="1632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58D5634-6E0B-4E5F-9506-48BB2D25D287}"/>
              </a:ext>
            </a:extLst>
          </p:cNvPr>
          <p:cNvSpPr/>
          <p:nvPr/>
        </p:nvSpPr>
        <p:spPr>
          <a:xfrm>
            <a:off x="512627" y="1459717"/>
            <a:ext cx="307976" cy="307976"/>
          </a:xfrm>
          <a:prstGeom prst="ellipse">
            <a:avLst/>
          </a:prstGeom>
          <a:solidFill>
            <a:srgbClr val="434C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F7FC1EA-3D58-4A48-A2B7-4AA840F554D8}"/>
              </a:ext>
            </a:extLst>
          </p:cNvPr>
          <p:cNvPicPr/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529" y="1524846"/>
            <a:ext cx="153988" cy="15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0EC7F5C-98F0-4FC6-A595-6BADB3F56731}"/>
              </a:ext>
            </a:extLst>
          </p:cNvPr>
          <p:cNvSpPr/>
          <p:nvPr/>
        </p:nvSpPr>
        <p:spPr>
          <a:xfrm>
            <a:off x="799860" y="1543894"/>
            <a:ext cx="1575170" cy="153987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8226" tIns="39113" rIns="78226" bIns="39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84"/>
              </a:spcAft>
            </a:pPr>
            <a:r>
              <a:rPr lang="ar-EG" sz="941" b="1" dirty="0">
                <a:solidFill>
                  <a:schemeClr val="tx1"/>
                </a:solidFill>
                <a:latin typeface="Mothanna" panose="02000503000000000000" pitchFamily="2" charset="-78"/>
                <a:ea typeface="Open Sans" panose="020B0606030504020204" pitchFamily="34" charset="0"/>
                <a:cs typeface="Mothanna" panose="02000503000000000000" pitchFamily="2" charset="-78"/>
              </a:rPr>
              <a:t>39</a:t>
            </a:r>
            <a:r>
              <a:rPr lang="ar-SA" sz="941" b="1" dirty="0">
                <a:solidFill>
                  <a:schemeClr val="tx1"/>
                </a:solidFill>
                <a:latin typeface="Mothanna" panose="02000503000000000000" pitchFamily="2" charset="-78"/>
                <a:ea typeface="Open Sans" panose="020B0606030504020204" pitchFamily="34" charset="0"/>
                <a:cs typeface="Mothanna" panose="02000503000000000000" pitchFamily="2" charset="-78"/>
              </a:rPr>
              <a:t> سنه / مواليد 7 </a:t>
            </a:r>
            <a:r>
              <a:rPr lang="ar-EG" sz="941" b="1" dirty="0">
                <a:solidFill>
                  <a:schemeClr val="tx1"/>
                </a:solidFill>
                <a:latin typeface="Mothanna" panose="02000503000000000000" pitchFamily="2" charset="-78"/>
                <a:ea typeface="Open Sans" panose="020B0606030504020204" pitchFamily="34" charset="0"/>
                <a:cs typeface="Mothanna" panose="02000503000000000000" pitchFamily="2" charset="-78"/>
              </a:rPr>
              <a:t>نوفمبر</a:t>
            </a:r>
            <a:r>
              <a:rPr lang="ar-SA" sz="941" b="1" dirty="0">
                <a:solidFill>
                  <a:schemeClr val="tx1"/>
                </a:solidFill>
                <a:latin typeface="Mothanna" panose="02000503000000000000" pitchFamily="2" charset="-78"/>
                <a:ea typeface="Open Sans" panose="020B0606030504020204" pitchFamily="34" charset="0"/>
                <a:cs typeface="Mothanna" panose="02000503000000000000" pitchFamily="2" charset="-78"/>
              </a:rPr>
              <a:t> 1981</a:t>
            </a:r>
            <a:endParaRPr lang="fr-FR" sz="898" b="1" dirty="0">
              <a:solidFill>
                <a:schemeClr val="tx1"/>
              </a:solidFill>
              <a:latin typeface="Mothanna" panose="02000503000000000000" pitchFamily="2" charset="-78"/>
              <a:ea typeface="Open Sans" panose="020B0606030504020204" pitchFamily="34" charset="0"/>
              <a:cs typeface="Mothanna" panose="02000503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A3F6EE-4097-4F4E-9435-9C8C3FB770ED}"/>
              </a:ext>
            </a:extLst>
          </p:cNvPr>
          <p:cNvSpPr/>
          <p:nvPr/>
        </p:nvSpPr>
        <p:spPr>
          <a:xfrm>
            <a:off x="801612" y="866280"/>
            <a:ext cx="1573418" cy="115057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8226" tIns="39113" rIns="78226" bIns="39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84"/>
              </a:spcAft>
            </a:pPr>
            <a:r>
              <a:rPr lang="en-US" sz="898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Mothanna" panose="02000503000000000000" pitchFamily="2" charset="-78"/>
              </a:rPr>
              <a:t>+</a:t>
            </a:r>
            <a:r>
              <a:rPr lang="ar-EG" sz="898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Mothanna" panose="02000503000000000000" pitchFamily="2" charset="-78"/>
              </a:rPr>
              <a:t>201553157660</a:t>
            </a:r>
            <a:endParaRPr lang="fr-FR" sz="856" b="1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Mothanna" panose="02000503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50D0762-0E3B-4AF2-B1B6-28ED4C743FD1}"/>
              </a:ext>
            </a:extLst>
          </p:cNvPr>
          <p:cNvSpPr/>
          <p:nvPr/>
        </p:nvSpPr>
        <p:spPr>
          <a:xfrm>
            <a:off x="801612" y="1187325"/>
            <a:ext cx="2036838" cy="106979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8226" tIns="39113" rIns="78226" bIns="39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84"/>
              </a:spcAft>
            </a:pPr>
            <a:r>
              <a:rPr lang="fr-FR" sz="898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Mothanna" panose="02000503000000000000" pitchFamily="2" charset="-78"/>
              </a:rPr>
              <a:t>m.moustafa@eaeat-academy.edu.eg</a:t>
            </a:r>
            <a:endParaRPr lang="fr-FR" sz="856" b="1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Mothanna" panose="02000503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884F28-E7EB-426A-8748-515B0F011BA1}"/>
              </a:ext>
            </a:extLst>
          </p:cNvPr>
          <p:cNvSpPr/>
          <p:nvPr/>
        </p:nvSpPr>
        <p:spPr>
          <a:xfrm>
            <a:off x="799860" y="1770231"/>
            <a:ext cx="2229090" cy="388818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8226" tIns="39113" rIns="78226" bIns="3911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684"/>
              </a:spcAft>
            </a:pPr>
            <a:r>
              <a:rPr lang="ar-SA" sz="941" b="1" dirty="0">
                <a:solidFill>
                  <a:schemeClr val="tx1"/>
                </a:solidFill>
                <a:latin typeface="Mothanna" panose="02000503000000000000" pitchFamily="2" charset="-78"/>
                <a:ea typeface="Open Sans" panose="020B0606030504020204" pitchFamily="34" charset="0"/>
                <a:cs typeface="Mothanna" panose="02000503000000000000" pitchFamily="2" charset="-78"/>
              </a:rPr>
              <a:t>محافظه القليوبيه – ابو زعبل – شارع مدرسه الرياض الخاصه القديمه – جمهوريه مصر العربيه</a:t>
            </a:r>
            <a:endParaRPr lang="fr-FR" sz="898" b="1" dirty="0">
              <a:solidFill>
                <a:schemeClr val="tx1"/>
              </a:solidFill>
              <a:latin typeface="Mothanna" panose="02000503000000000000" pitchFamily="2" charset="-78"/>
              <a:ea typeface="Open Sans" panose="020B0606030504020204" pitchFamily="34" charset="0"/>
              <a:cs typeface="Mothanna" panose="02000503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FE1A68E-4885-45C6-AD66-C865D668E886}"/>
              </a:ext>
            </a:extLst>
          </p:cNvPr>
          <p:cNvSpPr/>
          <p:nvPr/>
        </p:nvSpPr>
        <p:spPr>
          <a:xfrm>
            <a:off x="1182446" y="2802416"/>
            <a:ext cx="2914394" cy="209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07000"/>
              </a:lnSpc>
              <a:spcAft>
                <a:spcPts val="684"/>
              </a:spcAft>
              <a:buSzPct val="150000"/>
            </a:pPr>
            <a:r>
              <a:rPr lang="ar-M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خبـرات العمـل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6BA2BA3-3A20-48E2-AE94-D9D62FF72A37}"/>
              </a:ext>
            </a:extLst>
          </p:cNvPr>
          <p:cNvSpPr/>
          <p:nvPr/>
        </p:nvSpPr>
        <p:spPr>
          <a:xfrm>
            <a:off x="1276962" y="5492774"/>
            <a:ext cx="2914394" cy="209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المؤهلات التعليمية</a:t>
            </a:r>
            <a:endParaRPr lang="fr-FR" sz="1711" b="1" dirty="0">
              <a:solidFill>
                <a:srgbClr val="0F9B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thanna" panose="02000503000000000000" pitchFamily="2" charset="-78"/>
              <a:ea typeface="Calibri" panose="020F0502020204030204" pitchFamily="34" charset="0"/>
              <a:cs typeface="Mothanna" panose="02000503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82838A2-C8F7-48EC-AAD9-0BDF35CF634C}"/>
              </a:ext>
            </a:extLst>
          </p:cNvPr>
          <p:cNvSpPr/>
          <p:nvPr/>
        </p:nvSpPr>
        <p:spPr>
          <a:xfrm>
            <a:off x="4336616" y="2802415"/>
            <a:ext cx="2328862" cy="209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المهارات </a:t>
            </a:r>
            <a:r>
              <a:rPr lang="ar-S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التدريسيه</a:t>
            </a:r>
            <a:r>
              <a:rPr lang="fr-FR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 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926225B1-92EE-4A0C-AC6B-949FFF2515BB}"/>
              </a:ext>
            </a:extLst>
          </p:cNvPr>
          <p:cNvSpPr/>
          <p:nvPr/>
        </p:nvSpPr>
        <p:spPr>
          <a:xfrm>
            <a:off x="4463404" y="8014957"/>
            <a:ext cx="2124837" cy="209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اللغـات</a:t>
            </a:r>
            <a:endParaRPr lang="fr-FR" sz="1369" b="1" dirty="0">
              <a:solidFill>
                <a:srgbClr val="0F9B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D05CE0DC-1740-4CB7-A7C6-B0E73659B557}"/>
              </a:ext>
            </a:extLst>
          </p:cNvPr>
          <p:cNvSpPr/>
          <p:nvPr/>
        </p:nvSpPr>
        <p:spPr>
          <a:xfrm>
            <a:off x="4463921" y="8710832"/>
            <a:ext cx="2124320" cy="209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5854" algn="r">
              <a:lnSpc>
                <a:spcPct val="107000"/>
              </a:lnSpc>
              <a:spcAft>
                <a:spcPts val="684"/>
              </a:spcAft>
            </a:pPr>
            <a:r>
              <a:rPr lang="ar-M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الإهتمامـات والهوايـات</a:t>
            </a:r>
            <a:endParaRPr lang="fr-FR" sz="1369" b="1" dirty="0">
              <a:solidFill>
                <a:srgbClr val="0F9B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xmlns="" id="{4ABB13AA-1BD1-4E3F-A249-F12416CFB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42617"/>
              </p:ext>
            </p:extLst>
          </p:nvPr>
        </p:nvGraphicFramePr>
        <p:xfrm>
          <a:off x="4656323" y="8954666"/>
          <a:ext cx="1931918" cy="92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918">
                  <a:extLst>
                    <a:ext uri="{9D8B030D-6E8A-4147-A177-3AD203B41FA5}">
                      <a16:colId xmlns:a16="http://schemas.microsoft.com/office/drawing/2014/main" xmlns="" val="1372251140"/>
                    </a:ext>
                  </a:extLst>
                </a:gridCol>
              </a:tblGrid>
              <a:tr h="666791">
                <a:tc>
                  <a:txBody>
                    <a:bodyPr/>
                    <a:lstStyle/>
                    <a:p>
                      <a:pPr marL="156183" indent="-156183" algn="just" defTabSz="400827" rtl="1" eaLnBrk="1" latinLnBrk="0" hangingPunct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ar-MA" sz="1300" b="1" kern="1200" dirty="0">
                          <a:solidFill>
                            <a:srgbClr val="000000"/>
                          </a:solidFill>
                          <a:latin typeface="Mothanna" panose="02000503000000000000" pitchFamily="2" charset="-78"/>
                          <a:ea typeface="Times New Roman" panose="02020603050405020304" pitchFamily="18" charset="0"/>
                          <a:cs typeface="Mothanna" panose="02000503000000000000" pitchFamily="2" charset="-78"/>
                        </a:rPr>
                        <a:t>القراءة</a:t>
                      </a:r>
                    </a:p>
                    <a:p>
                      <a:pPr marL="156183" indent="-156183" algn="just" defTabSz="400827" rtl="1" eaLnBrk="1" latinLnBrk="0" hangingPunct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ar-MA" sz="1300" b="1" kern="1200" dirty="0">
                          <a:solidFill>
                            <a:srgbClr val="000000"/>
                          </a:solidFill>
                          <a:latin typeface="Mothanna" panose="02000503000000000000" pitchFamily="2" charset="-78"/>
                          <a:ea typeface="Times New Roman" panose="02020603050405020304" pitchFamily="18" charset="0"/>
                          <a:cs typeface="Mothanna" panose="02000503000000000000" pitchFamily="2" charset="-78"/>
                        </a:rPr>
                        <a:t>الرياضـة</a:t>
                      </a:r>
                    </a:p>
                    <a:p>
                      <a:pPr marL="156183" indent="-156183" algn="just" defTabSz="400827" rtl="1" eaLnBrk="1" latinLnBrk="0" hangingPunct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ar-SA" sz="1300" b="1" kern="1200" dirty="0">
                          <a:solidFill>
                            <a:srgbClr val="000000"/>
                          </a:solidFill>
                          <a:latin typeface="Mothanna" panose="02000503000000000000" pitchFamily="2" charset="-78"/>
                          <a:ea typeface="Times New Roman" panose="02020603050405020304" pitchFamily="18" charset="0"/>
                          <a:cs typeface="Mothanna" panose="02000503000000000000" pitchFamily="2" charset="-78"/>
                        </a:rPr>
                        <a:t>كتابه الاشعار</a:t>
                      </a:r>
                      <a:endParaRPr lang="ar-MA" sz="1300" b="1" kern="1200" dirty="0">
                        <a:solidFill>
                          <a:srgbClr val="000000"/>
                        </a:solidFill>
                        <a:latin typeface="Mothanna" panose="02000503000000000000" pitchFamily="2" charset="-78"/>
                        <a:ea typeface="Times New Roman" panose="02020603050405020304" pitchFamily="18" charset="0"/>
                        <a:cs typeface="Mothanna" panose="02000503000000000000" pitchFamily="2" charset="-78"/>
                      </a:endParaRPr>
                    </a:p>
                    <a:p>
                      <a:pPr marL="156183" indent="-156183" algn="just" defTabSz="400827" rtl="1" eaLnBrk="1" latinLnBrk="0" hangingPunct="1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ar-MA" sz="1300" b="1" kern="1200" dirty="0">
                          <a:solidFill>
                            <a:srgbClr val="000000"/>
                          </a:solidFill>
                          <a:latin typeface="Mothanna" panose="02000503000000000000" pitchFamily="2" charset="-78"/>
                          <a:ea typeface="Times New Roman" panose="02020603050405020304" pitchFamily="18" charset="0"/>
                          <a:cs typeface="Mothanna" panose="02000503000000000000" pitchFamily="2" charset="-78"/>
                        </a:rPr>
                        <a:t>الأنترنـت</a:t>
                      </a:r>
                      <a:endParaRPr lang="fr-FR" sz="1300" b="1" kern="1200" dirty="0">
                        <a:solidFill>
                          <a:srgbClr val="000000"/>
                        </a:solidFill>
                        <a:latin typeface="Mothanna" panose="02000503000000000000" pitchFamily="2" charset="-78"/>
                        <a:ea typeface="Times New Roman" panose="02020603050405020304" pitchFamily="18" charset="0"/>
                        <a:cs typeface="Mothanna" panose="02000503000000000000" pitchFamily="2" charset="-78"/>
                      </a:endParaRPr>
                    </a:p>
                  </a:txBody>
                  <a:tcPr marL="78226" marR="78226" marT="39113" marB="391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5898544"/>
                  </a:ext>
                </a:extLst>
              </a:tr>
            </a:tbl>
          </a:graphicData>
        </a:graphic>
      </p:graphicFrame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20DB248C-8084-4001-9B02-B3EEA38C0AEE}"/>
              </a:ext>
            </a:extLst>
          </p:cNvPr>
          <p:cNvSpPr/>
          <p:nvPr/>
        </p:nvSpPr>
        <p:spPr>
          <a:xfrm>
            <a:off x="6999" y="1011754"/>
            <a:ext cx="84319" cy="859202"/>
          </a:xfrm>
          <a:prstGeom prst="rect">
            <a:avLst/>
          </a:prstGeom>
          <a:solidFill>
            <a:srgbClr val="1677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ar-MA" sz="1350" dirty="0"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DC233D32-1890-4B75-8A28-E85824D4F281}"/>
              </a:ext>
            </a:extLst>
          </p:cNvPr>
          <p:cNvSpPr/>
          <p:nvPr/>
        </p:nvSpPr>
        <p:spPr>
          <a:xfrm>
            <a:off x="4256698" y="372573"/>
            <a:ext cx="1756141" cy="17561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1677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ar-MA" sz="1350" dirty="0"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767AEED8-8519-4FE2-92A5-187CDB82512B}"/>
              </a:ext>
            </a:extLst>
          </p:cNvPr>
          <p:cNvSpPr/>
          <p:nvPr/>
        </p:nvSpPr>
        <p:spPr>
          <a:xfrm>
            <a:off x="6796060" y="686576"/>
            <a:ext cx="84319" cy="859202"/>
          </a:xfrm>
          <a:prstGeom prst="rect">
            <a:avLst/>
          </a:prstGeom>
          <a:solidFill>
            <a:srgbClr val="434C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ar-MA" sz="1350" dirty="0"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CDF04AD7-4FCB-4488-BB47-FD639C7AD036}"/>
              </a:ext>
            </a:extLst>
          </p:cNvPr>
          <p:cNvSpPr/>
          <p:nvPr/>
        </p:nvSpPr>
        <p:spPr>
          <a:xfrm>
            <a:off x="1129939" y="2408639"/>
            <a:ext cx="4546961" cy="275203"/>
          </a:xfrm>
          <a:prstGeom prst="roundRect">
            <a:avLst/>
          </a:prstGeom>
          <a:solidFill>
            <a:srgbClr val="16778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684"/>
              </a:spcAft>
            </a:pPr>
            <a:r>
              <a:rPr lang="ar-SA" sz="1369" b="1" dirty="0" smtClean="0">
                <a:solidFill>
                  <a:srgbClr val="FFFFFF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مدرس</a:t>
            </a:r>
            <a:r>
              <a:rPr lang="ar-EG" sz="1369" b="1" dirty="0">
                <a:solidFill>
                  <a:srgbClr val="FFFFFF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EG" sz="1369" b="1" dirty="0" smtClean="0">
                <a:solidFill>
                  <a:srgbClr val="FFFFFF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بكليه الهندسه بشبرا ومعار</a:t>
            </a:r>
            <a:r>
              <a:rPr lang="ar-SA" sz="1369" b="1" dirty="0" smtClean="0">
                <a:solidFill>
                  <a:srgbClr val="FFFFFF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EG" sz="1369" b="1" dirty="0">
                <a:solidFill>
                  <a:srgbClr val="FFFFFF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بالاكاديمية المصريه للهندسه والتكنولوجيا المتقدمه </a:t>
            </a:r>
            <a:endParaRPr lang="fr-FR" sz="1198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4F77437-4C8D-4201-9231-78F6558708AF}"/>
              </a:ext>
            </a:extLst>
          </p:cNvPr>
          <p:cNvCxnSpPr>
            <a:cxnSpLocks/>
          </p:cNvCxnSpPr>
          <p:nvPr/>
        </p:nvCxnSpPr>
        <p:spPr>
          <a:xfrm>
            <a:off x="4253270" y="3035565"/>
            <a:ext cx="0" cy="6870435"/>
          </a:xfrm>
          <a:prstGeom prst="line">
            <a:avLst/>
          </a:prstGeom>
          <a:ln w="22225">
            <a:solidFill>
              <a:srgbClr val="1677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5E9944-0FA8-40C1-958D-71AC034B2739}"/>
              </a:ext>
            </a:extLst>
          </p:cNvPr>
          <p:cNvSpPr/>
          <p:nvPr/>
        </p:nvSpPr>
        <p:spPr>
          <a:xfrm>
            <a:off x="1129939" y="285064"/>
            <a:ext cx="3431558" cy="46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8226" tIns="39113" rIns="78226" bIns="39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3422" b="1" dirty="0">
                <a:solidFill>
                  <a:srgbClr val="0F9B9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معتز مصطفي النحاس علي الشربيني</a:t>
            </a:r>
            <a:endParaRPr lang="fr-FR" sz="898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C0F1567A-5BD0-4ABD-9B90-24016F76EA9B}"/>
              </a:ext>
            </a:extLst>
          </p:cNvPr>
          <p:cNvSpPr/>
          <p:nvPr/>
        </p:nvSpPr>
        <p:spPr>
          <a:xfrm>
            <a:off x="119062" y="5631345"/>
            <a:ext cx="4081819" cy="101567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78226" tIns="39113" rIns="78226" bIns="39113" anchor="t" anchorCtr="0" compatLnSpc="0">
            <a:noAutofit/>
          </a:bodyPr>
          <a:lstStyle/>
          <a:p>
            <a:pPr marL="29878" indent="-29878" algn="r" rtl="1" fontAlgn="base">
              <a:buFont typeface="Symbol" panose="05050102010706020507" pitchFamily="18" charset="2"/>
              <a:buChar char=""/>
            </a:pP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مايو 2003</a:t>
            </a:r>
            <a:r>
              <a:rPr lang="ar-MA" sz="1200" b="1" dirty="0">
                <a:solidFill>
                  <a:srgbClr val="3B3838"/>
                </a:solidFill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: </a:t>
            </a:r>
            <a:r>
              <a:rPr lang="ar-SA" sz="1200" dirty="0">
                <a:latin typeface="Mothanna" panose="02000503000000000000" pitchFamily="2" charset="-78"/>
                <a:cs typeface="Mothanna" panose="02000503000000000000" pitchFamily="2" charset="-78"/>
              </a:rPr>
              <a:t> </a:t>
            </a:r>
            <a:r>
              <a:rPr lang="ar-SA" sz="1200" b="1" dirty="0">
                <a:latin typeface="Mothanna" panose="02000503000000000000" pitchFamily="2" charset="-78"/>
                <a:cs typeface="Mothanna" panose="02000503000000000000" pitchFamily="2" charset="-78"/>
              </a:rPr>
              <a:t>البكالوريوس من كليه الهندسه بشبرا</a:t>
            </a:r>
            <a:r>
              <a:rPr lang="ar-MA" sz="1200" b="1" dirty="0">
                <a:latin typeface="Mothanna" panose="02000503000000000000" pitchFamily="2" charset="-78"/>
                <a:cs typeface="Mothanna" panose="02000503000000000000" pitchFamily="2" charset="-78"/>
              </a:rPr>
              <a:t>  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200" b="1" dirty="0">
                <a:solidFill>
                  <a:srgbClr val="80808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تخصص الاتصالات والالكترونيات</a:t>
            </a:r>
            <a:endParaRPr lang="ar-MA" sz="1200" b="1" dirty="0">
              <a:solidFill>
                <a:srgbClr val="80808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29878" indent="-29878" algn="r" rtl="1" fontAlgn="base">
              <a:buFont typeface="Symbol" panose="05050102010706020507" pitchFamily="18" charset="2"/>
              <a:buChar char=""/>
            </a:pP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 اغسطس 2012 : </a:t>
            </a:r>
            <a:r>
              <a:rPr lang="ar-SA" sz="1200" b="1" dirty="0"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ماجستير العلوم الهندسيه من كليه الهندسه بشبرا</a:t>
            </a:r>
            <a:endParaRPr lang="fr-FR" sz="1200" b="1" dirty="0">
              <a:latin typeface="Mothanna" panose="02000503000000000000" pitchFamily="2" charset="-78"/>
              <a:ea typeface="Calibri" panose="020F0502020204030204" pitchFamily="34" charset="0"/>
              <a:cs typeface="Mothanna" panose="02000503000000000000" pitchFamily="2" charset="-78"/>
            </a:endParaRP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200" b="1" dirty="0">
                <a:solidFill>
                  <a:srgbClr val="80808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تخصص هندسه الالكترونيات</a:t>
            </a:r>
            <a:endParaRPr lang="ar-MA" sz="1200" b="1" dirty="0">
              <a:solidFill>
                <a:srgbClr val="80808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29878" indent="-29878" algn="r" rtl="1" fontAlgn="base">
              <a:buFont typeface="Symbol" panose="05050102010706020507" pitchFamily="18" charset="2"/>
              <a:buChar char=""/>
            </a:pP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Tahoma" panose="020B0604030504040204" pitchFamily="34" charset="0"/>
                <a:cs typeface="Mothanna" panose="02000503000000000000" pitchFamily="2" charset="-78"/>
              </a:rPr>
              <a:t>يونيو 2016 </a:t>
            </a:r>
            <a:r>
              <a:rPr lang="ar-MA" sz="1200" b="1" dirty="0">
                <a:solidFill>
                  <a:srgbClr val="3B3838"/>
                </a:solidFill>
                <a:latin typeface="Mothanna" panose="02000503000000000000" pitchFamily="2" charset="-78"/>
                <a:ea typeface="Tahoma" panose="020B0604030504040204" pitchFamily="34" charset="0"/>
                <a:cs typeface="Mothanna" panose="02000503000000000000" pitchFamily="2" charset="-78"/>
              </a:rPr>
              <a:t>: </a:t>
            </a:r>
            <a:r>
              <a:rPr lang="ar-SA" sz="1200" b="1" dirty="0">
                <a:latin typeface="Mothanna" panose="02000503000000000000" pitchFamily="2" charset="-78"/>
                <a:cs typeface="Mothanna" panose="02000503000000000000" pitchFamily="2" charset="-78"/>
              </a:rPr>
              <a:t>دكتوراة الفلسفة في الهندسه الكهربائيه من كليه الهندسه بشبرا</a:t>
            </a:r>
            <a:endParaRPr lang="fr-FR" sz="1200" b="1" dirty="0">
              <a:latin typeface="Mothanna" panose="02000503000000000000" pitchFamily="2" charset="-78"/>
              <a:cs typeface="Mothanna" panose="02000503000000000000" pitchFamily="2" charset="-78"/>
            </a:endParaRP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200" b="1" dirty="0">
                <a:solidFill>
                  <a:srgbClr val="80808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تخصص هندسه الالكترونيات</a:t>
            </a:r>
            <a:endParaRPr lang="ar-MA" sz="1200" b="1" dirty="0">
              <a:solidFill>
                <a:srgbClr val="80808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F3CDBA44-805B-4803-A4F9-D40CC530D32D}"/>
              </a:ext>
            </a:extLst>
          </p:cNvPr>
          <p:cNvSpPr/>
          <p:nvPr/>
        </p:nvSpPr>
        <p:spPr>
          <a:xfrm>
            <a:off x="119062" y="3022065"/>
            <a:ext cx="3977778" cy="178187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78226" tIns="39113" rIns="78226" bIns="39113" anchor="t" anchorCtr="0" compatLnSpc="0">
            <a:noAutofit/>
          </a:bodyPr>
          <a:lstStyle/>
          <a:p>
            <a:pPr marL="73338" indent="-73338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ديسمبر2003 – اغسطس2012</a:t>
            </a:r>
            <a:r>
              <a:rPr lang="fr-FR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|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كليه الهندسه بشبرا</a:t>
            </a:r>
            <a:endParaRPr lang="fr-FR" sz="1100" b="1" dirty="0">
              <a:solidFill>
                <a:srgbClr val="3B3838"/>
              </a:solidFill>
              <a:latin typeface="Mothanna" panose="02000503000000000000" pitchFamily="2" charset="-78"/>
              <a:ea typeface="Tahoma" panose="020B0604030504040204" pitchFamily="34" charset="0"/>
              <a:cs typeface="Mothanna" panose="02000503000000000000" pitchFamily="2" charset="-78"/>
            </a:endParaRPr>
          </a:p>
          <a:p>
            <a:pPr marL="73338" indent="-73338" algn="just" rtl="1"/>
            <a:r>
              <a:rPr lang="ar-SA" sz="1100" b="1" dirty="0">
                <a:solidFill>
                  <a:srgbClr val="40404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معيد بقسم الهندسه الكهربائيه بكليه الهندسه بشبرا ( الاتصالات والالكترونيات )</a:t>
            </a:r>
            <a:endParaRPr lang="fr-FR" sz="1100" b="1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73338" indent="-73338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اغسطس2012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–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يوليو 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201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6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fr-FR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|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كليه الهندسه بشبرا</a:t>
            </a:r>
            <a:endParaRPr lang="fr-FR" sz="1100" b="1" dirty="0">
              <a:solidFill>
                <a:srgbClr val="3B3838"/>
              </a:solidFill>
              <a:latin typeface="Mothanna" panose="02000503000000000000" pitchFamily="2" charset="-78"/>
              <a:ea typeface="Tahoma" panose="020B0604030504040204" pitchFamily="34" charset="0"/>
              <a:cs typeface="Mothanna" panose="02000503000000000000" pitchFamily="2" charset="-78"/>
            </a:endParaRPr>
          </a:p>
          <a:p>
            <a:pPr marL="73338" indent="-73338" algn="just" rtl="1"/>
            <a:r>
              <a:rPr lang="ar-SA" sz="1100" b="1" dirty="0">
                <a:solidFill>
                  <a:srgbClr val="40404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مدرس مساعد بقسم الهندسه الكهربائيه بكليه الهندسه بشبرا ( الاتصالات والالكترونيات )</a:t>
            </a:r>
            <a:endParaRPr lang="fr-FR" sz="1100" b="1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73338" indent="-73338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يوليو 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201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6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–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الان </a:t>
            </a:r>
            <a:r>
              <a:rPr lang="fr-FR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|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كليه الهندسه بشبرا</a:t>
            </a:r>
            <a:endParaRPr lang="fr-FR" sz="1100" b="1" dirty="0">
              <a:solidFill>
                <a:srgbClr val="3B3838"/>
              </a:solidFill>
              <a:latin typeface="Mothanna" panose="02000503000000000000" pitchFamily="2" charset="-78"/>
              <a:ea typeface="Tahoma" panose="020B0604030504040204" pitchFamily="34" charset="0"/>
              <a:cs typeface="Mothanna" panose="02000503000000000000" pitchFamily="2" charset="-78"/>
            </a:endParaRPr>
          </a:p>
          <a:p>
            <a:pPr marL="73338" indent="-73338" algn="just" rtl="1"/>
            <a:r>
              <a:rPr lang="ar-SA" sz="1100" b="1" dirty="0">
                <a:solidFill>
                  <a:srgbClr val="40404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مدرس بقسم الهندسه الكهربائيه بكليه الهندسه بشبرا ( الاتصالات والالكترونيات )</a:t>
            </a:r>
          </a:p>
          <a:p>
            <a:pPr marL="73338" indent="-73338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فبراير 2018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–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الان </a:t>
            </a:r>
            <a:r>
              <a:rPr lang="fr-FR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|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كليه الهندسه بشبرا</a:t>
            </a:r>
            <a:endParaRPr lang="fr-FR" sz="1100" b="1" dirty="0">
              <a:solidFill>
                <a:srgbClr val="3B3838"/>
              </a:solidFill>
              <a:latin typeface="Mothanna" panose="02000503000000000000" pitchFamily="2" charset="-78"/>
              <a:ea typeface="Tahoma" panose="020B0604030504040204" pitchFamily="34" charset="0"/>
              <a:cs typeface="Mothanna" panose="02000503000000000000" pitchFamily="2" charset="-78"/>
            </a:endParaRPr>
          </a:p>
          <a:p>
            <a:pPr marL="73338" indent="-73338" algn="just" rtl="1"/>
            <a:r>
              <a:rPr lang="ar-SA" sz="1100" b="1" dirty="0">
                <a:solidFill>
                  <a:srgbClr val="40404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مدرس ببرامج الساعات المعتمده بكليه الهندسه بشبرا لمده ثلاث فصول دراسيه متتاليه وحتي الان ( برنامج هندسه الطاقه، برنامج هندسه القوي الكهربيه والتحكم، برنامج هندسه الاتصالات والحاسبات )</a:t>
            </a:r>
            <a:endParaRPr lang="fr-FR" sz="1100" b="1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73338" indent="-73338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سبتمبر 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201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6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–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الان </a:t>
            </a:r>
            <a:r>
              <a:rPr lang="fr-FR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|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المعهد التكنولوجي العالي بالعاشر من رمضان</a:t>
            </a:r>
            <a:endParaRPr lang="fr-FR" sz="1100" b="1" dirty="0">
              <a:solidFill>
                <a:srgbClr val="3B3838"/>
              </a:solidFill>
              <a:latin typeface="Mothanna" panose="02000503000000000000" pitchFamily="2" charset="-78"/>
              <a:ea typeface="Tahoma" panose="020B0604030504040204" pitchFamily="34" charset="0"/>
              <a:cs typeface="Mothanna" panose="02000503000000000000" pitchFamily="2" charset="-78"/>
            </a:endParaRPr>
          </a:p>
          <a:p>
            <a:pPr marL="73338" indent="-73338" algn="just" rtl="1"/>
            <a:r>
              <a:rPr lang="ar-SA" sz="1100" b="1" dirty="0">
                <a:solidFill>
                  <a:srgbClr val="40404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مدرس منتدب لمده 9 فصول دراسيه متتاليه وحتي الان  بقسم هندسه الميكاتروينكس</a:t>
            </a:r>
            <a:endParaRPr lang="ar-EG" sz="1100" b="1" dirty="0">
              <a:solidFill>
                <a:srgbClr val="40404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71450" indent="-171450" algn="just" rtl="1">
              <a:buFont typeface="Arial" panose="020B0604020202020204" pitchFamily="34" charset="0"/>
              <a:buChar char="•"/>
            </a:pPr>
            <a:r>
              <a:rPr lang="ar-EG" sz="1100" b="1" dirty="0">
                <a:solidFill>
                  <a:srgbClr val="40404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سبتمبر 2019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–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الان </a:t>
            </a:r>
            <a:r>
              <a:rPr lang="fr-FR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|</a:t>
            </a:r>
            <a:r>
              <a:rPr lang="ar-M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EG" sz="1100" b="1" dirty="0">
                <a:solidFill>
                  <a:srgbClr val="40404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اعاره كامله للاكاديميه المصريه للهندسه والتكنولوجيا المتقدمه وقائم باعمال رئيس قسم الهندسه الكهربائيه اعتبارا من 22/6/2020</a:t>
            </a:r>
            <a:endParaRPr lang="fr-FR" sz="1100" b="1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73338" indent="-73338" algn="r" rtl="1"/>
            <a:endParaRPr lang="fr-FR" sz="1100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309648" algn="r" rtl="1"/>
            <a:endParaRPr lang="fr-FR" sz="1100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2451C91-E5BF-4900-93C0-38EBAFACC44D}"/>
              </a:ext>
            </a:extLst>
          </p:cNvPr>
          <p:cNvSpPr>
            <a:spLocks/>
          </p:cNvSpPr>
          <p:nvPr/>
        </p:nvSpPr>
        <p:spPr>
          <a:xfrm>
            <a:off x="4348163" y="3046250"/>
            <a:ext cx="2390775" cy="119825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78226" tIns="39113" rIns="78226" bIns="39113" anchor="t" anchorCtr="0" compatLnSpc="0">
            <a:noAutofit/>
          </a:bodyPr>
          <a:lstStyle/>
          <a:p>
            <a:pPr marL="156183" indent="-156183" algn="just" rtl="1">
              <a:buFont typeface="Symbol" panose="05050102010706020507" pitchFamily="18" charset="2"/>
              <a:buChar char=""/>
            </a:pPr>
            <a:r>
              <a:rPr lang="ar-SA" sz="115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تدريس مواد عديده بمرحلتي النقل والدراسات العليا ومتنوعه منها مواد تخصصيه مثل ( دوائر كهربيه 1 و 2 و الكترونيات 1 و تحليل الاشارات و هوائيات </a:t>
            </a:r>
            <a:r>
              <a:rPr lang="ar-EG" sz="115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وموجات دقيقه </a:t>
            </a:r>
            <a:r>
              <a:rPr lang="ar-SA" sz="115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و مجالات كهرومغناطيسيه و دوائر منطقيه رقميه و اجهزه انصاف موصلات و التحكم بالحاسب في التحارب ( اردوينو) و تصميم مواقع الانترنت واجهزه الموجات الصوتيه السطحيه والبايثون ومعامل اساسيات الالكترونيات ــ ومواد غير تخصصيه مثل التشريعات الهندسيه و اخلاقيات مهنه الهندسه).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3451D55-0257-4C4C-9894-A7A461B2B1E8}"/>
              </a:ext>
            </a:extLst>
          </p:cNvPr>
          <p:cNvSpPr/>
          <p:nvPr/>
        </p:nvSpPr>
        <p:spPr>
          <a:xfrm>
            <a:off x="4506345" y="8246340"/>
            <a:ext cx="2094938" cy="527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8226" tIns="39113" rIns="78226" bIns="39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6183" indent="-156183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ar-MA" sz="1100" b="1" dirty="0">
                <a:solidFill>
                  <a:schemeClr val="tx1"/>
                </a:solidFill>
                <a:latin typeface="Mothanna" panose="02000503000000000000" pitchFamily="2" charset="-78"/>
                <a:cs typeface="Mothanna" panose="02000503000000000000" pitchFamily="2" charset="-78"/>
              </a:rPr>
              <a:t>العربيـة</a:t>
            </a:r>
          </a:p>
          <a:p>
            <a:pPr marL="156183" indent="-156183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ar-MA" sz="1100" b="1" dirty="0">
                <a:solidFill>
                  <a:schemeClr val="tx1"/>
                </a:solidFill>
                <a:latin typeface="Mothanna" panose="02000503000000000000" pitchFamily="2" charset="-78"/>
                <a:cs typeface="Mothanna" panose="02000503000000000000" pitchFamily="2" charset="-78"/>
              </a:rPr>
              <a:t>الإنجليزيـة</a:t>
            </a:r>
            <a:endParaRPr lang="fr-FR" sz="1100" b="1" dirty="0">
              <a:solidFill>
                <a:schemeClr val="tx1"/>
              </a:solidFill>
              <a:latin typeface="Mothanna" panose="02000503000000000000" pitchFamily="2" charset="-78"/>
              <a:cs typeface="Mothanna" panose="02000503000000000000" pitchFamily="2" charset="-78"/>
            </a:endParaRPr>
          </a:p>
        </p:txBody>
      </p:sp>
      <p:sp>
        <p:nvSpPr>
          <p:cNvPr id="32" name="Rectangle: Rounded Corners 26">
            <a:extLst>
              <a:ext uri="{FF2B5EF4-FFF2-40B4-BE49-F238E27FC236}">
                <a16:creationId xmlns:a16="http://schemas.microsoft.com/office/drawing/2014/main" xmlns="" id="{282838A2-C8F7-48EC-AAD9-0BDF35CF634C}"/>
              </a:ext>
            </a:extLst>
          </p:cNvPr>
          <p:cNvSpPr/>
          <p:nvPr/>
        </p:nvSpPr>
        <p:spPr>
          <a:xfrm>
            <a:off x="4438886" y="5143727"/>
            <a:ext cx="2124321" cy="209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المهارات </a:t>
            </a:r>
            <a:r>
              <a:rPr lang="ar-S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الاكاديميه والادارية</a:t>
            </a:r>
            <a:r>
              <a:rPr lang="fr-FR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cs typeface="Mothanna" panose="02000503000000000000" pitchFamily="2" charset="-78"/>
              </a:rPr>
              <a:t> </a:t>
            </a:r>
          </a:p>
        </p:txBody>
      </p:sp>
      <p:sp>
        <p:nvSpPr>
          <p:cNvPr id="40" name="Rectangle: Rounded Corners 27">
            <a:extLst>
              <a:ext uri="{FF2B5EF4-FFF2-40B4-BE49-F238E27FC236}">
                <a16:creationId xmlns:a16="http://schemas.microsoft.com/office/drawing/2014/main" xmlns="" id="{46BA2BA3-3A20-48E2-AE94-D9D62FF72A37}"/>
              </a:ext>
            </a:extLst>
          </p:cNvPr>
          <p:cNvSpPr/>
          <p:nvPr/>
        </p:nvSpPr>
        <p:spPr>
          <a:xfrm>
            <a:off x="1286471" y="6745360"/>
            <a:ext cx="2914394" cy="209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1369" b="1" dirty="0">
                <a:solidFill>
                  <a:srgbClr val="0F9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شهادات ودورات</a:t>
            </a:r>
            <a:endParaRPr lang="fr-FR" sz="1711" b="1" dirty="0">
              <a:solidFill>
                <a:srgbClr val="0F9B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thanna" panose="02000503000000000000" pitchFamily="2" charset="-78"/>
              <a:ea typeface="Calibri" panose="020F0502020204030204" pitchFamily="34" charset="0"/>
              <a:cs typeface="Mothanna" panose="02000503000000000000" pitchFamily="2" charset="-78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xmlns="" id="{C0F1567A-5BD0-4ABD-9B90-24016F76EA9B}"/>
              </a:ext>
            </a:extLst>
          </p:cNvPr>
          <p:cNvSpPr/>
          <p:nvPr/>
        </p:nvSpPr>
        <p:spPr>
          <a:xfrm>
            <a:off x="91318" y="6926793"/>
            <a:ext cx="4166703" cy="28839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78226" tIns="39113" rIns="78226" bIns="39113" anchor="t" anchorCtr="0" compatLnSpc="0">
            <a:noAutofit/>
          </a:bodyPr>
          <a:lstStyle/>
          <a:p>
            <a:pPr marL="29878" indent="-29878" algn="r" rtl="1" fontAlgn="base">
              <a:buFont typeface="Symbol" panose="05050102010706020507" pitchFamily="18" charset="2"/>
              <a:buChar char=""/>
            </a:pP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يونيو 2006 – اجتياز منحه وزاره الاتصالات </a:t>
            </a:r>
            <a:r>
              <a:rPr lang="en-US" sz="1200" b="1" dirty="0">
                <a:solidFill>
                  <a:srgbClr val="80808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CADENCE </a:t>
            </a:r>
            <a:r>
              <a:rPr lang="ar-SA" sz="1200" b="1" dirty="0">
                <a:solidFill>
                  <a:srgbClr val="80808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بك</a:t>
            </a: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ليه الهندسه جامعه عين شمس</a:t>
            </a:r>
            <a:endParaRPr lang="ar-MA" sz="1200" dirty="0">
              <a:latin typeface="Mothanna" panose="02000503000000000000" pitchFamily="2" charset="-78"/>
              <a:cs typeface="Mothanna" panose="02000503000000000000" pitchFamily="2" charset="-78"/>
            </a:endParaRPr>
          </a:p>
          <a:p>
            <a:pPr marL="29878" indent="-29878" algn="r" rtl="1" fontAlgn="base">
              <a:buFont typeface="Symbol" panose="05050102010706020507" pitchFamily="18" charset="2"/>
              <a:buChar char=""/>
            </a:pP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 2010: </a:t>
            </a:r>
            <a:r>
              <a:rPr lang="ar-SA" sz="1200" b="1" dirty="0"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الحصول علي شهاده التوفل بدرجه 653 من كليه الاداب جامعه بنها</a:t>
            </a:r>
            <a:endParaRPr lang="fr-FR" sz="1200" b="1" dirty="0">
              <a:latin typeface="Mothanna" panose="02000503000000000000" pitchFamily="2" charset="-78"/>
              <a:ea typeface="Calibri" panose="020F0502020204030204" pitchFamily="34" charset="0"/>
              <a:cs typeface="Mothanna" panose="02000503000000000000" pitchFamily="2" charset="-78"/>
            </a:endParaRPr>
          </a:p>
          <a:p>
            <a:pPr marL="29878" indent="-29878" algn="r" rtl="1" fontAlgn="base">
              <a:buFont typeface="Symbol" panose="05050102010706020507" pitchFamily="18" charset="2"/>
              <a:buChar char=""/>
            </a:pP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2012 : </a:t>
            </a:r>
            <a:r>
              <a:rPr lang="ar-SA" sz="1200" b="1" dirty="0"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الحصول علي رخصه قياده الحاسب </a:t>
            </a:r>
            <a:r>
              <a:rPr lang="en-US" sz="1200" b="1" dirty="0"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ICDL</a:t>
            </a:r>
            <a:r>
              <a:rPr lang="ar-SA" sz="1200" b="1" dirty="0">
                <a:latin typeface="Mothanna" panose="02000503000000000000" pitchFamily="2" charset="-78"/>
                <a:ea typeface="Calibri" panose="020F0502020204030204" pitchFamily="34" charset="0"/>
                <a:cs typeface="Mothanna" panose="02000503000000000000" pitchFamily="2" charset="-78"/>
              </a:rPr>
              <a:t> من اليونسكو</a:t>
            </a:r>
            <a:endParaRPr lang="fr-FR" sz="1200" b="1" dirty="0">
              <a:latin typeface="Mothanna" panose="02000503000000000000" pitchFamily="2" charset="-78"/>
              <a:ea typeface="Calibri" panose="020F0502020204030204" pitchFamily="34" charset="0"/>
              <a:cs typeface="Mothanna" panose="02000503000000000000" pitchFamily="2" charset="-78"/>
            </a:endParaRPr>
          </a:p>
          <a:p>
            <a:pPr marL="29878" indent="-29878" algn="r" rtl="1" fontAlgn="base">
              <a:buFont typeface="Symbol" panose="05050102010706020507" pitchFamily="18" charset="2"/>
              <a:buChar char=""/>
            </a:pPr>
            <a:r>
              <a:rPr lang="ar-SA" sz="1200" b="1" dirty="0">
                <a:solidFill>
                  <a:srgbClr val="3B3838"/>
                </a:solidFill>
                <a:latin typeface="Mothanna" panose="02000503000000000000" pitchFamily="2" charset="-78"/>
                <a:ea typeface="Tahoma" panose="020B0604030504040204" pitchFamily="34" charset="0"/>
                <a:cs typeface="Mothanna" panose="02000503000000000000" pitchFamily="2" charset="-78"/>
              </a:rPr>
              <a:t>اجتياز عده دورات لتنميه قدرات اعضاء هيئه التدريس منها في الفتره من 2006 وحتي </a:t>
            </a:r>
            <a:r>
              <a:rPr lang="en-US" sz="1200" b="1" dirty="0">
                <a:solidFill>
                  <a:srgbClr val="3B3838"/>
                </a:solidFill>
                <a:latin typeface="Mothanna" panose="02000503000000000000" pitchFamily="2" charset="-78"/>
                <a:ea typeface="Tahoma" panose="020B0604030504040204" pitchFamily="34" charset="0"/>
                <a:cs typeface="Mothanna" panose="02000503000000000000" pitchFamily="2" charset="-78"/>
              </a:rPr>
              <a:t>2020</a:t>
            </a:r>
            <a:endParaRPr lang="ar-SA" sz="1200" b="1" dirty="0">
              <a:solidFill>
                <a:srgbClr val="3B3838"/>
              </a:solidFill>
              <a:latin typeface="Mothanna" panose="02000503000000000000" pitchFamily="2" charset="-78"/>
              <a:ea typeface="Tahoma" panose="020B0604030504040204" pitchFamily="34" charset="0"/>
              <a:cs typeface="Mothanna" panose="02000503000000000000" pitchFamily="2" charset="-78"/>
            </a:endParaRP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dirty="0">
                <a:solidFill>
                  <a:srgbClr val="80808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50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مهارات الاتصال في انماط التعليم المختلفه   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النشر العلمي                         </a:t>
            </a:r>
            <a:endParaRPr lang="en-US" sz="1150" b="1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اعداد معلم جامعي   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 سلوكيات المهنه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اعداد المواقع الالكترونيه لاعضاء هيئه التدريس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الاداره الجامعيه 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التقييم الذاتي والمراجعه الخارجيه 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الجوانب الماليه والقانونيه للجامعات </a:t>
            </a: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ar-SA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مهارات العرض الفعال </a:t>
            </a:r>
            <a:endParaRPr lang="ar-EG" sz="1150" b="1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54824" algn="r" rtl="1" fontAlgn="base">
              <a:buFont typeface="Wingdings" panose="05000000000000000000" pitchFamily="2" charset="2"/>
              <a:buChar char=""/>
            </a:pPr>
            <a:r>
              <a:rPr lang="en-US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EG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منصه ادمودو – منظومه </a:t>
            </a:r>
            <a:r>
              <a:rPr lang="en-US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LMS</a:t>
            </a:r>
            <a:r>
              <a:rPr lang="ar-EG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– معيار تطوير الجوده – دوره </a:t>
            </a:r>
            <a:r>
              <a:rPr lang="en-US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html</a:t>
            </a:r>
            <a:r>
              <a:rPr lang="ar-EG" sz="1150" b="1" dirty="0"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تابعه لكورسيرا</a:t>
            </a:r>
            <a:endParaRPr lang="ar-SA" sz="1150" b="1" dirty="0"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2888" r="18552" b="39334"/>
          <a:stretch/>
        </p:blipFill>
        <p:spPr>
          <a:xfrm>
            <a:off x="4277089" y="388593"/>
            <a:ext cx="1663090" cy="1619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7971AD1-116B-450A-A2E7-E4C04561EABA}"/>
              </a:ext>
            </a:extLst>
          </p:cNvPr>
          <p:cNvSpPr/>
          <p:nvPr/>
        </p:nvSpPr>
        <p:spPr>
          <a:xfrm>
            <a:off x="4305660" y="5336120"/>
            <a:ext cx="239077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183" indent="-156183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نشر عدد </a:t>
            </a:r>
            <a:r>
              <a:rPr lang="en-US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15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بحث في مجلات علميه ومؤتمرات علميه محكمه في مجال هندسه الالكترونيات اغلبهم في مجال نبائط الموجات الصوتيه السطحية وتطبيقاتها</a:t>
            </a:r>
            <a:endParaRPr lang="fr-FR" sz="1100" b="1" dirty="0">
              <a:solidFill>
                <a:srgbClr val="00000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56183" indent="-156183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الاشراف علي </a:t>
            </a:r>
            <a:r>
              <a:rPr lang="en-US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3</a:t>
            </a:r>
            <a:r>
              <a:rPr lang="ar-EG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رسائل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ماجستير</a:t>
            </a:r>
            <a:r>
              <a:rPr lang="en-US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في مجال </a:t>
            </a:r>
            <a:r>
              <a:rPr lang="en-US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IOT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ورسال</a:t>
            </a:r>
            <a:r>
              <a:rPr lang="ar-EG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تي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دكتوراه</a:t>
            </a:r>
            <a:r>
              <a:rPr lang="en-US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في مجال هندسه البترول</a:t>
            </a:r>
            <a:r>
              <a:rPr lang="ar-EG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والالكترونيات الضوئيه</a:t>
            </a:r>
            <a:endParaRPr lang="fr-FR" sz="1100" b="1" dirty="0">
              <a:solidFill>
                <a:srgbClr val="00000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56183" indent="-156183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الاشراف علي </a:t>
            </a:r>
            <a:r>
              <a:rPr lang="ar-EG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مشاريع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تخرج في مجال </a:t>
            </a:r>
            <a:r>
              <a:rPr lang="en-US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IOT</a:t>
            </a: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 </a:t>
            </a:r>
            <a:endParaRPr lang="fr-FR" sz="1100" b="1" dirty="0">
              <a:solidFill>
                <a:srgbClr val="00000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56183" indent="-156183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العمل في </a:t>
            </a:r>
            <a:r>
              <a:rPr lang="ar-EG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الجوده وتنسيق بروتوكول تعاون بين جامعه زويل والاكاديميه المصريه للهندسه</a:t>
            </a:r>
            <a:endParaRPr lang="ar-SA" sz="1100" b="1" dirty="0">
              <a:solidFill>
                <a:srgbClr val="00000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56183" indent="-156183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العمل في كنترول الامتحانات </a:t>
            </a:r>
            <a:r>
              <a:rPr lang="ar-EG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بهندسه شبرا لعده سنوات.</a:t>
            </a:r>
            <a:endParaRPr lang="ar-SA" sz="1100" b="1" dirty="0">
              <a:solidFill>
                <a:srgbClr val="000000"/>
              </a:solidFill>
              <a:latin typeface="Mothanna" panose="02000503000000000000" pitchFamily="2" charset="-78"/>
              <a:ea typeface="Times New Roman" panose="02020603050405020304" pitchFamily="18" charset="0"/>
              <a:cs typeface="Mothanna" panose="02000503000000000000" pitchFamily="2" charset="-78"/>
            </a:endParaRPr>
          </a:p>
          <a:p>
            <a:pPr marL="156183" indent="-156183" algn="just" rtl="1">
              <a:buFont typeface="Symbol" panose="05050102010706020507" pitchFamily="18" charset="2"/>
              <a:buChar char=""/>
            </a:pPr>
            <a:r>
              <a:rPr lang="ar-SA" sz="1100" b="1" dirty="0">
                <a:solidFill>
                  <a:srgbClr val="000000"/>
                </a:solidFill>
                <a:latin typeface="Mothanna" panose="02000503000000000000" pitchFamily="2" charset="-78"/>
                <a:ea typeface="Times New Roman" panose="02020603050405020304" pitchFamily="18" charset="0"/>
                <a:cs typeface="Mothanna" panose="02000503000000000000" pitchFamily="2" charset="-78"/>
              </a:rPr>
              <a:t>العمل في اعداد جداول القسم الدراسيه ومايتبعها من امور اداريه اخري</a:t>
            </a:r>
          </a:p>
        </p:txBody>
      </p:sp>
    </p:spTree>
    <p:extLst>
      <p:ext uri="{BB962C8B-B14F-4D97-AF65-F5344CB8AC3E}">
        <p14:creationId xmlns:p14="http://schemas.microsoft.com/office/powerpoint/2010/main" val="1756968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465</Words>
  <Application>Microsoft Office PowerPoint</Application>
  <PresentationFormat>A4 Paper (210x297 mm)</PresentationFormat>
  <Paragraphs>57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Moataz</cp:lastModifiedBy>
  <cp:revision>153</cp:revision>
  <cp:lastPrinted>2020-07-21T06:21:45Z</cp:lastPrinted>
  <dcterms:created xsi:type="dcterms:W3CDTF">2015-07-03T12:55:42Z</dcterms:created>
  <dcterms:modified xsi:type="dcterms:W3CDTF">2022-07-29T09:07:31Z</dcterms:modified>
</cp:coreProperties>
</file>